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765" r:id="rId3"/>
    <p:sldId id="800" r:id="rId4"/>
    <p:sldId id="801" r:id="rId5"/>
    <p:sldId id="802" r:id="rId6"/>
    <p:sldId id="73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3B247-53D4-49EF-9D23-AFCE111F2BB8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2458A-4B2C-4421-992C-DE7738DEC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6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1EF62-428B-4A55-8A49-29D4D214BF1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1EF62-428B-4A55-8A49-29D4D214BF1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2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1EF62-428B-4A55-8A49-29D4D214BF1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29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>
            <a:extLst>
              <a:ext uri="{FF2B5EF4-FFF2-40B4-BE49-F238E27FC236}">
                <a16:creationId xmlns:a16="http://schemas.microsoft.com/office/drawing/2014/main" id="{198E95A9-8416-49AB-A6D8-B072A19F10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</p:spPr>
      </p:sp>
      <p:sp>
        <p:nvSpPr>
          <p:cNvPr id="17411" name="Rectangle 2051">
            <a:extLst>
              <a:ext uri="{FF2B5EF4-FFF2-40B4-BE49-F238E27FC236}">
                <a16:creationId xmlns:a16="http://schemas.microsoft.com/office/drawing/2014/main" id="{79A7F0F5-0456-413E-B456-220CC903D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7" tIns="45718" rIns="91437" bIns="45718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2DEB37-161C-4124-AB00-69C67317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97BCD3-C703-450B-8F63-42DB2EE4F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E47BCB-BB60-4CA5-A494-A3E6C024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A79C24-A3E9-4F6A-95F4-F32C83DC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B31131-6EDF-4445-81F6-B09630F4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3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34595-BC75-4219-903A-FF2D0648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2ED335-773F-4653-989C-020D4B6AC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0BAA9-B5A8-4E40-BCDD-06986567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FCB315-D521-4C4C-8372-9357044A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E2B477-1698-4C64-8D76-FB7129A9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26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7B93E8D-38EF-4DA0-B973-8F40920C1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031ECB9-4884-4D20-8024-7CD704F23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4029F7-192C-401E-B8A8-AA0153FC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73C0C9-0E3C-40A7-A7C3-6FFE619C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1F32F-E210-4FF9-A2CD-6B1A107C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242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AE975D-0691-4BE2-95BD-D96377C2A3B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98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D0846-B478-4933-926F-0AEC6897DBF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580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6A2BC6-50E4-4E87-8FB6-26F84F2FEAD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22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04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056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EB6E54-A47D-4C7A-8346-5444C5D2929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2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85510C-3947-4ECE-87F8-BBFE5ECF187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32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1C72A-39DA-49A9-8D50-4154D7C374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83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18473-348D-4C72-93BE-6D34316B3A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53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6" y="273056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2510A-471E-4E68-8AEC-A62B8E7E0D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5EDC0-431D-4BED-9FEE-71078F9B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C26B65-DC5C-47F2-A8FB-91928A09B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DCCAB-2081-41B2-A1A3-09B0799C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EE8B77-C278-45F0-BC38-4D14A0959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BA428C-0F6C-4104-BC7B-62A3AD7A0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394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38502-F902-4B28-AEC3-8E0E57E3B8D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72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417381-FEB1-4F69-9F5E-29D4B14163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28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75799" y="274643"/>
            <a:ext cx="2971801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0403" y="274643"/>
            <a:ext cx="871220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E7EA27-9535-4389-92AB-875C848EFD4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17.02.2025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3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00DAD-BA71-4310-8DA7-D0863D556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53E390-A06F-4E58-ACE6-EDE25BDCD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75C10D-32C0-4B52-B862-88E9667CA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30FAC5-9CCF-4B73-A92F-65259F9C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C7DB30-F876-430D-9F3A-767336A4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26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80D04C-367E-4C0D-BFE1-B4138878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54D4B9-7A08-452E-8919-ECB1E89DC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3BEB72-A4B5-460D-866E-96233FB93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E3C072-8D02-454D-8305-85555340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79232E-41EF-417E-8F99-B190E8F71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1379C2-189C-40DB-909B-C9D71E3E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4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7EAD3A-655C-4891-B8A5-70498E5D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3698C7-7A06-4323-B5B8-E337E27F2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96E6E7-EB47-4341-985D-E55C13B4F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0654CBD-7E4A-40D3-BEDD-E6A98BC89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FF5D77-95BC-444E-A2A6-E7A4FB57F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8D00EC1-23FA-4818-AC6C-AB085CBB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646A35E-A3C1-43BF-BF31-856BE41A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72FF4D-B2D8-4C3D-92CC-6F752004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21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A475A-9B9B-4CF9-AB49-918DD3D3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FAFE865-2015-4689-BC6E-1777E746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76D45A4-03B0-4E74-9102-A27CF205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CA4EB57-6867-45AE-A5E2-FB801846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1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B5A7D22-471B-4E0B-B003-74AF5665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6F692DE-92FA-4B94-BAAE-E7C30559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3E028D-08AF-4D36-89EF-4A579C4C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2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5C586-4D31-4E34-A78B-92795662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A5FA3F-787B-404D-B7C7-9C2FB28A6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6FD60D-9850-4CC9-AC4A-D47A0E962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1452F4-8A54-4BDC-B9CF-449D0651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38A3E9-6AE4-4343-8649-B5A940AF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B51245-62DC-4491-AA68-2C4D2754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6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87714-D2D9-4FDD-B394-C5D2AEAD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FB0C2E-47CD-4A12-92F5-DFC61E1EB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E18587-74F1-433D-AA64-FB96C729D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CB6007-ED58-462D-9D5E-A6D93410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E160EB-9B41-4C4D-A807-ADB56E58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77BE5C-74C2-453A-B1DB-376BA641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2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42FEFC-7CFD-4F15-B5C8-0D6A7F76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743814-66F0-47BA-A1A7-5C2A8C1EE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EA02CF-F3C8-45B1-86A4-E76390C05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A314-DC1F-45B8-9DC3-E3D6A38E4CFB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A158DC-DCC3-4C90-92BB-4BCF7EADD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6A990F-39D9-4619-99AA-72123183A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40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9611CD-D1F3-4047-A96C-D0E6B4A5AFF9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17.02.2025</a:t>
            </a:fld>
            <a:endParaRPr lang="ru-RU" b="1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F3A0CE-FB47-4628-AF62-2D67A550A453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294555014"/>
              </p:ext>
            </p:ext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:a16="http://schemas.microsoft.com/office/drawing/2014/main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4400" dirty="0">
              <a:solidFill>
                <a:prstClr val="white"/>
              </a:solidFill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3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6.xml"/><Relationship Id="rId7" Type="http://schemas.openxmlformats.org/officeDocument/2006/relationships/image" Target="../media/image1.emf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8.xml"/><Relationship Id="rId7" Type="http://schemas.openxmlformats.org/officeDocument/2006/relationships/image" Target="../media/image1.emf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msib.ru/press_center/pub_icons/625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2">
            <a:extLst>
              <a:ext uri="{FF2B5EF4-FFF2-40B4-BE49-F238E27FC236}">
                <a16:creationId xmlns:a16="http://schemas.microsoft.com/office/drawing/2014/main" id="{9968DBE7-BDFA-4BB8-9C20-A28146FAB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1158" y="731837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062F4119-05DD-4DF2-AC26-BB7AC6E2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3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CE182F7-FF99-409E-A709-C38E4F716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BCF90105-9C0B-44B0-9462-75C21E897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172203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20 февраля 2025 года </a:t>
            </a:r>
          </a:p>
        </p:txBody>
      </p:sp>
      <p:grpSp>
        <p:nvGrpSpPr>
          <p:cNvPr id="4104" name="Group 36">
            <a:extLst>
              <a:ext uri="{FF2B5EF4-FFF2-40B4-BE49-F238E27FC236}">
                <a16:creationId xmlns:a16="http://schemas.microsoft.com/office/drawing/2014/main" id="{D1A7D7A9-8FFC-45FC-B0F8-E74CBF0ECE12}"/>
              </a:ext>
            </a:extLst>
          </p:cNvPr>
          <p:cNvGrpSpPr>
            <a:grpSpLocks/>
          </p:cNvGrpSpPr>
          <p:nvPr/>
        </p:nvGrpSpPr>
        <p:grpSpPr bwMode="auto">
          <a:xfrm>
            <a:off x="127000" y="-192088"/>
            <a:ext cx="11620500" cy="2203451"/>
            <a:chOff x="-880" y="-376"/>
            <a:chExt cx="7320" cy="1388"/>
          </a:xfrm>
        </p:grpSpPr>
        <p:sp>
          <p:nvSpPr>
            <p:cNvPr id="4117" name="Rectangle 37">
              <a:extLst>
                <a:ext uri="{FF2B5EF4-FFF2-40B4-BE49-F238E27FC236}">
                  <a16:creationId xmlns:a16="http://schemas.microsoft.com/office/drawing/2014/main" id="{F5BD679B-C294-48DB-A20E-04E8ADDCB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kumimoji="1" lang="ru-RU" altLang="ru-RU" sz="1400" b="1"/>
            </a:p>
          </p:txBody>
        </p:sp>
        <p:sp>
          <p:nvSpPr>
            <p:cNvPr id="5130" name="Rectangle 38">
              <a:extLst>
                <a:ext uri="{FF2B5EF4-FFF2-40B4-BE49-F238E27FC236}">
                  <a16:creationId xmlns:a16="http://schemas.microsoft.com/office/drawing/2014/main" id="{641F634F-4794-4400-84A1-2DB95FE7D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>
              <a:extLst>
                <a:ext uri="{FF2B5EF4-FFF2-40B4-BE49-F238E27FC236}">
                  <a16:creationId xmlns:a16="http://schemas.microsoft.com/office/drawing/2014/main" id="{84E4F7D7-3041-4BA6-9396-E22CEF9F8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>
              <a:extLst>
                <a:ext uri="{FF2B5EF4-FFF2-40B4-BE49-F238E27FC236}">
                  <a16:creationId xmlns:a16="http://schemas.microsoft.com/office/drawing/2014/main" id="{6B6FCAB5-95B4-400B-B6C4-C6E6BF79F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880" y="-376"/>
              <a:ext cx="7320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Федеральная служба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технологическому и атомному надзору. Забайкальское управление Ростехнадзора  </a:t>
              </a:r>
            </a:p>
          </p:txBody>
        </p:sp>
        <p:pic>
          <p:nvPicPr>
            <p:cNvPr id="4125" name="Picture 41" descr="fsetan_emblema2007">
              <a:extLst>
                <a:ext uri="{FF2B5EF4-FFF2-40B4-BE49-F238E27FC236}">
                  <a16:creationId xmlns:a16="http://schemas.microsoft.com/office/drawing/2014/main" id="{05AACFF2-B314-4144-AB22-97058EC0E5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" y="263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>
            <a:extLst>
              <a:ext uri="{FF2B5EF4-FFF2-40B4-BE49-F238E27FC236}">
                <a16:creationId xmlns:a16="http://schemas.microsoft.com/office/drawing/2014/main" id="{78ADDE7A-67FF-47BC-92F0-8E78949447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2625" y="5300662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0906889B-1DAF-4152-8B4F-60D3A7524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-6223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A5268C3-6977-45C0-8D47-39B2D717F83D}"/>
              </a:ext>
            </a:extLst>
          </p:cNvPr>
          <p:cNvSpPr/>
          <p:nvPr/>
        </p:nvSpPr>
        <p:spPr>
          <a:xfrm>
            <a:off x="1881188" y="2057400"/>
            <a:ext cx="8678862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РИСКА НАРУШЕНИЯ  ОБЯЗАТЕЛЬНЫХ ТРЕБОВАНИЙ </a:t>
            </a:r>
          </a:p>
        </p:txBody>
      </p:sp>
      <p:pic>
        <p:nvPicPr>
          <p:cNvPr id="4112" name="Picture 25" descr="http://www.gosnadzor.ru/upload/iblock/fd4/slideshow_2.jpg">
            <a:extLst>
              <a:ext uri="{FF2B5EF4-FFF2-40B4-BE49-F238E27FC236}">
                <a16:creationId xmlns:a16="http://schemas.microsoft.com/office/drawing/2014/main" id="{3D6410DC-1129-421A-87A9-6DBB23DD9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3886201"/>
            <a:ext cx="158591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Рисунок 2">
            <a:extLst>
              <a:ext uri="{FF2B5EF4-FFF2-40B4-BE49-F238E27FC236}">
                <a16:creationId xmlns:a16="http://schemas.microsoft.com/office/drawing/2014/main" id="{03641E7F-4F80-418E-88B4-1D1C11DC6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391" y="3886201"/>
            <a:ext cx="15525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7">
            <a:extLst>
              <a:ext uri="{FF2B5EF4-FFF2-40B4-BE49-F238E27FC236}">
                <a16:creationId xmlns:a16="http://schemas.microsoft.com/office/drawing/2014/main" id="{B1F6C479-FDB0-4B20-9372-A82050DD9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5" y="3886201"/>
            <a:ext cx="15525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Рисунок 4">
            <a:extLst>
              <a:ext uri="{FF2B5EF4-FFF2-40B4-BE49-F238E27FC236}">
                <a16:creationId xmlns:a16="http://schemas.microsoft.com/office/drawing/2014/main" id="{6A54F778-7D2E-47E1-BFE1-992F397A7E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2" y="3886201"/>
            <a:ext cx="16176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Рисунок 2">
            <a:extLst>
              <a:ext uri="{FF2B5EF4-FFF2-40B4-BE49-F238E27FC236}">
                <a16:creationId xmlns:a16="http://schemas.microsoft.com/office/drawing/2014/main" id="{A06142CE-A42F-4DB9-88F1-4418ECE978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315" y="3886201"/>
            <a:ext cx="161448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27745916"/>
              </p:ext>
            </p:ext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109728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РОСТЕХНАДЗОР</a:t>
                </a:r>
                <a:endParaRPr lang="ru-RU" kern="0" dirty="0">
                  <a:solidFill>
                    <a:sysClr val="windowText" lastClr="000000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4889" y="5949283"/>
            <a:ext cx="738698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prstClr val="white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91477" y="-144463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79046" y="7938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518558" y="518485"/>
            <a:ext cx="10338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kern="0" cap="all" dirty="0">
                <a:solidFill>
                  <a:sysClr val="windowText" lastClr="000000"/>
                </a:solidFill>
                <a:latin typeface="Times New Roman" pitchFamily="18" charset="0"/>
                <a:cs typeface="Times New Roman" panose="02020603050405020304" pitchFamily="18" charset="0"/>
              </a:rPr>
              <a:t>Об организации работы по выявлению индикаторов риска нарушения обязательных требований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9037" y="1556792"/>
            <a:ext cx="11407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В 2024 году проведение внеплановых контрольных (надзорных) мероприятий при выявлении индикаторов риска нарушения обязательных требований допускалось в отношении объектов: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чрезвычайно высокого и высокого рисков, опасных производственных объектов I и II классов опасности, гидротехнических сооружений I и II классов, </a:t>
            </a:r>
            <a:r>
              <a:rPr lang="ru-RU" sz="1400" i="1" u="sng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или индикаторов риска, влекущих непосредственную угрозу причинения вреда жизни и тяжкого вреда здоровью граждан.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615" y="2596242"/>
            <a:ext cx="10891853" cy="1538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энергетический надзор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индикатора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МИНИСТЕРСТВО ЭНЕРГЕТИКИ РОССИЙСКОЙ ФЕДЕРАЦИИ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от 30 декабря 2021 года N 1540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«Об утверждении перечня индикаторов риска  нарушения обязательных требований по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федеральному государственному энергетическому надзору»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6614" y="4452244"/>
            <a:ext cx="10891853" cy="15388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надзор  в области промышленной безопасности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индикаторов 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Ростехнадзора  от 23 ноября 2021 года N 397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её территориальными органами федерального государственного надзора в области промышленной безопасности»</a:t>
            </a:r>
          </a:p>
        </p:txBody>
      </p:sp>
    </p:spTree>
    <p:extLst>
      <p:ext uri="{BB962C8B-B14F-4D97-AF65-F5344CB8AC3E}">
        <p14:creationId xmlns:p14="http://schemas.microsoft.com/office/powerpoint/2010/main" val="11571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109728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РОСТЕХНАДЗОР</a:t>
                </a:r>
                <a:endParaRPr lang="ru-RU" kern="0" dirty="0">
                  <a:solidFill>
                    <a:sysClr val="windowText" lastClr="000000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4889" y="5949283"/>
            <a:ext cx="738698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prstClr val="white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91477" y="-144463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79046" y="7938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478405" y="532792"/>
            <a:ext cx="10338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kern="0" cap="all" dirty="0">
                <a:solidFill>
                  <a:sysClr val="windowText" lastClr="000000"/>
                </a:solidFill>
                <a:latin typeface="Times New Roman" pitchFamily="18" charset="0"/>
                <a:cs typeface="Times New Roman" panose="02020603050405020304" pitchFamily="18" charset="0"/>
              </a:rPr>
              <a:t>Об организации работы по выявлению индикаторов риска нарушения обязательных требований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613" y="2937534"/>
            <a:ext cx="10891853" cy="1969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контроль( надзор) 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индикаторов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Ростехнадзора от 17.02.2023 N 72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"Об 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ее территориальными органами федерального государственного контроля (надзора) в области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метрополитенах"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6613" y="4905917"/>
            <a:ext cx="10891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лицензионный контроля (надзора) за деятельностью, связанной с обращением взрывчатых материалов промышленного назначения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индикатора 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Ростехнадзора от 20.06.2023 N 227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"Об утверждении перечня индикаторов риска нарушения обязательных требований, используемых для осуществления федерального государственного лицензионного контроля (надзора) за деятельностью, связанной с обращением взрывчатых материалов промышленного назначения"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8FBEE8-799F-463F-ADF0-3849BC9F8988}"/>
              </a:ext>
            </a:extLst>
          </p:cNvPr>
          <p:cNvSpPr txBox="1"/>
          <p:nvPr/>
        </p:nvSpPr>
        <p:spPr>
          <a:xfrm>
            <a:off x="566612" y="1174803"/>
            <a:ext cx="10891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 надзор в области безопасности гидротехнических сооружений (за исключением портовых и судоходных гидротехнических сооружений)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индикатора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Ростехнадзора от 20.07.2023 N 268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"Об утверждении перечня индикаторов риска нарушения обязательных требований, используемых при осуществлении федерального государственного надзора в области безопасности гидротехнических сооружений (за исключением портовых и судоходных гидротехнических сооружений)" </a:t>
            </a:r>
          </a:p>
        </p:txBody>
      </p:sp>
    </p:spTree>
    <p:extLst>
      <p:ext uri="{BB962C8B-B14F-4D97-AF65-F5344CB8AC3E}">
        <p14:creationId xmlns:p14="http://schemas.microsoft.com/office/powerpoint/2010/main" val="1469215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109728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РОСТЕХНАДЗОР</a:t>
                </a:r>
                <a:endParaRPr lang="ru-RU" kern="0" dirty="0">
                  <a:solidFill>
                    <a:sysClr val="windowText" lastClr="000000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4889" y="5949283"/>
            <a:ext cx="738698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prstClr val="white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91477" y="-144463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79046" y="7938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478405" y="493754"/>
            <a:ext cx="10338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kern="0" cap="all" dirty="0">
                <a:solidFill>
                  <a:sysClr val="windowText" lastClr="000000"/>
                </a:solidFill>
                <a:latin typeface="Times New Roman" pitchFamily="18" charset="0"/>
                <a:cs typeface="Times New Roman" panose="02020603050405020304" pitchFamily="18" charset="0"/>
              </a:rPr>
              <a:t>Об организации работы по выявлению индикаторов риска нарушения обязательных требований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613" y="2937534"/>
            <a:ext cx="10891853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горный надзор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индикатора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Ростехнадзора от 22.06.2023 N 231 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"Об утверждении перечня индикаторов риска нарушения обязательных требований, используемых при осуществлении федерального государственного горного надзора"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6613" y="4905917"/>
            <a:ext cx="10891853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лицензионный контроля за деятельностью по проведению экспертизы промышленной безопасности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индикаторов 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Ростехнадзора от 17.05.2023 N 185 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"Об утверждении перечня индикаторов риска нарушения обязательных требований, используемых для осуществления федерального государственного лицензионного контроля за деятельностью по проведению экспертизы промышленной безопасности"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8FBEE8-799F-463F-ADF0-3849BC9F8988}"/>
              </a:ext>
            </a:extLst>
          </p:cNvPr>
          <p:cNvSpPr txBox="1"/>
          <p:nvPr/>
        </p:nvSpPr>
        <p:spPr>
          <a:xfrm>
            <a:off x="566614" y="1318895"/>
            <a:ext cx="10891853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>
                <a:latin typeface="Times New Roman" pitchFamily="18" charset="0"/>
                <a:cs typeface="Times New Roman" pitchFamily="18" charset="0"/>
              </a:rPr>
              <a:t>Федеральный государственный лицензионный контроль (надзор) за производством маркшейдерских работ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индикатора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Приказ Ростехнадзора от 13.07.2023 N 252 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"Об утверждении перечня индикаторов риска нарушения обязательных требований, используемых для осуществления федерального государственного лицензионного контроля (надзора) за производством маркшейдерских работ" </a:t>
            </a:r>
          </a:p>
        </p:txBody>
      </p:sp>
    </p:spTree>
    <p:extLst>
      <p:ext uri="{BB962C8B-B14F-4D97-AF65-F5344CB8AC3E}">
        <p14:creationId xmlns:p14="http://schemas.microsoft.com/office/powerpoint/2010/main" val="4288825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а 1 из 5605">
            <a:hlinkClick r:id="rId3"/>
            <a:extLst>
              <a:ext uri="{FF2B5EF4-FFF2-40B4-BE49-F238E27FC236}">
                <a16:creationId xmlns:a16="http://schemas.microsoft.com/office/drawing/2014/main" id="{9BF66104-EFA1-4499-9964-1E12DFB14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lum bright="9000" contrast="5000"/>
          </a:blip>
          <a:srcRect/>
          <a:stretch>
            <a:fillRect/>
          </a:stretch>
        </p:blipFill>
        <p:spPr bwMode="auto">
          <a:xfrm>
            <a:off x="2452664" y="1428736"/>
            <a:ext cx="7608146" cy="5072098"/>
          </a:xfrm>
          <a:prstGeom prst="rect">
            <a:avLst/>
          </a:prstGeom>
          <a:noFill/>
        </p:spPr>
      </p:pic>
      <p:sp>
        <p:nvSpPr>
          <p:cNvPr id="16387" name="Номер слайда 4">
            <a:extLst>
              <a:ext uri="{FF2B5EF4-FFF2-40B4-BE49-F238E27FC236}">
                <a16:creationId xmlns:a16="http://schemas.microsoft.com/office/drawing/2014/main" id="{66E1B870-D4F7-4238-8997-C82A6247D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C6255DE-693C-43A8-A990-A0CE3F014115}" type="slidenum">
              <a:rPr lang="ru-RU" altLang="ru-RU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5D2BB75-0EAD-4E15-B4F4-7E3E427F43A2}"/>
              </a:ext>
            </a:extLst>
          </p:cNvPr>
          <p:cNvSpPr/>
          <p:nvPr/>
        </p:nvSpPr>
        <p:spPr>
          <a:xfrm>
            <a:off x="2452690" y="188914"/>
            <a:ext cx="7608887" cy="1239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tx1"/>
                </a:solidFill>
              </a:rPr>
              <a:t>Спасибо за внимание!</a:t>
            </a:r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FE7A764A-7624-4969-9712-79AF638F75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1504" y="142954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579</Words>
  <Application>Microsoft Office PowerPoint</Application>
  <PresentationFormat>Широкоэкранный</PresentationFormat>
  <Paragraphs>55</Paragraphs>
  <Slides>5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 В. Крушельницкая</dc:creator>
  <cp:lastModifiedBy>Ксения В. Крушельницкая</cp:lastModifiedBy>
  <cp:revision>9</cp:revision>
  <dcterms:created xsi:type="dcterms:W3CDTF">2024-02-19T07:21:12Z</dcterms:created>
  <dcterms:modified xsi:type="dcterms:W3CDTF">2025-02-17T02:46:21Z</dcterms:modified>
</cp:coreProperties>
</file>